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10691800" cx="7559675"/>
  <p:notesSz cx="6858000" cy="9144000"/>
  <p:embeddedFontLst>
    <p:embeddedFont>
      <p:font typeface="Open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5" roundtripDataSignature="AMtx7mg9BzO9RltIJG39CMb9ePBSjRLf0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OpenSans-bold.fntdata"/><Relationship Id="rId21" Type="http://schemas.openxmlformats.org/officeDocument/2006/relationships/font" Target="fonts/OpenSans-regular.fntdata"/><Relationship Id="rId24" Type="http://schemas.openxmlformats.org/officeDocument/2006/relationships/font" Target="fonts/OpenSans-boldItalic.fntdata"/><Relationship Id="rId23" Type="http://schemas.openxmlformats.org/officeDocument/2006/relationships/font" Target="fonts/OpenSans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f81126334d_0_8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gf81126334d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f81126334d_0_117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gf81126334d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f81126334d_0_14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gf81126334d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f7f8b365c8_1_142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gf7f8b365c8_1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fda1e8fbd9_0_0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g2fda1e8fbd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2fda1e8fbd9_0_14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0" name="Google Shape;290;g2fda1e8fbd9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10fd37d023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5" name="Google Shape;305;g10fd37d023f_0_0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f8a48c4d7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gf8a48c4d7a_0_21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f7f8b365c8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1" name="Google Shape;101;gf7f8b365c8_2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f8a48c4d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gf8a48c4d7a_0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f81126334d_0_6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gf81126334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f81126334d_0_23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gf81126334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f81126334d_0_42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gf81126334d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f7f8b365c8_1_23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gf7f8b365c8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f81126334d_0_6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gf81126334d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945000" y="1749826"/>
            <a:ext cx="5670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515813" y="2665576"/>
            <a:ext cx="6520500" cy="44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515813" y="7155226"/>
            <a:ext cx="6520500" cy="23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520735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520735" y="2621026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520735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3827250" y="2621026"/>
            <a:ext cx="32139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3827250" y="3905550"/>
            <a:ext cx="32139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doi.org/10.5281/zenodo.5568482" TargetMode="External"/><Relationship Id="rId4" Type="http://schemas.openxmlformats.org/officeDocument/2006/relationships/hyperlink" Target="https://sparceurope.org/" TargetMode="External"/><Relationship Id="rId11" Type="http://schemas.openxmlformats.org/officeDocument/2006/relationships/image" Target="../media/image2.png"/><Relationship Id="rId10" Type="http://schemas.openxmlformats.org/officeDocument/2006/relationships/image" Target="../media/image8.png"/><Relationship Id="rId12" Type="http://schemas.openxmlformats.org/officeDocument/2006/relationships/image" Target="../media/image3.png"/><Relationship Id="rId9" Type="http://schemas.openxmlformats.org/officeDocument/2006/relationships/image" Target="../media/image1.png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sparceurope.org/what-we-do/open-education/europeannetwork-openeducation-librarians/" TargetMode="External"/><Relationship Id="rId7" Type="http://schemas.openxmlformats.org/officeDocument/2006/relationships/hyperlink" Target="https://creativecommons.org/licenses/by/4.0/" TargetMode="External"/><Relationship Id="rId8" Type="http://schemas.openxmlformats.org/officeDocument/2006/relationships/hyperlink" Target="https://creativecommons.org/licenses/by/4.0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parceurope.org/what-we-do/open-education/europeannetwork-openeducation-librarians/" TargetMode="External"/><Relationship Id="rId4" Type="http://schemas.openxmlformats.org/officeDocument/2006/relationships/hyperlink" Target="https://doi.org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creativecommons.org/licenses/by/4.0/" TargetMode="External"/><Relationship Id="rId7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doi.org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Relationship Id="rId8" Type="http://schemas.openxmlformats.org/officeDocument/2006/relationships/hyperlink" Target="https://tinyurl.com/openedrec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Relationship Id="rId6" Type="http://schemas.openxmlformats.org/officeDocument/2006/relationships/hyperlink" Target="https://sdgs.un.org/goals/goal4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1274225" y="1065775"/>
            <a:ext cx="2990700" cy="14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5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OOР</a:t>
            </a:r>
            <a:br>
              <a:rPr b="1" i="0" lang="en-DE" sz="5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5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ОСНОВЫ</a:t>
            </a:r>
            <a:endParaRPr b="0" i="0" sz="5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198900" y="4595025"/>
            <a:ext cx="71004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ИНСТРУМЕНТЫ ЕСБОО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569401" y="5853700"/>
            <a:ext cx="6418200" cy="9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</a:pPr>
            <a:r>
              <a:rPr b="1" i="0" lang="en-DE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Используйте наши шаблоны для продвижения открытого образования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8" name="Google Shape;88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869" y="72047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f81126334d_0_8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gf81126334d_0_84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f81126334d_0_8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f81126334d_0_84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9" name="Google Shape;219;gf81126334d_0_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f81126334d_0_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gf81126334d_0_8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OОР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ОСНОВЫ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gf81126334d_0_84"/>
          <p:cNvSpPr txBox="1"/>
          <p:nvPr/>
        </p:nvSpPr>
        <p:spPr>
          <a:xfrm>
            <a:off x="264625" y="3936850"/>
            <a:ext cx="5904300" cy="57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учреждений</a:t>
            </a:r>
            <a:endParaRPr b="1" i="0" sz="1800" u="none" cap="none" strike="noStrike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экономии за счет объема: </a:t>
            </a:r>
            <a:r>
              <a:rPr b="0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ООР бесплатны онлайн, доступны в печатном виде, могут храниться вечно и легко обновляются. Ресурсы, которые в ином случае пошли бы на покупку учебников, можно перенаправить на технологии, улучшение обучения/преподавания или сокращение долга.</a:t>
            </a:r>
            <a:endParaRPr b="0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развития профессорско-преподавательского состава: </a:t>
            </a:r>
            <a:r>
              <a:rPr b="0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Расширенный доступ и использование ООР, а также  взаимное обучение между преподавателями из разных учебных заведений, улучшаются вместе с качеством учебных материалов.</a:t>
            </a:r>
            <a:endParaRPr b="0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Максимальное использование государственных инвестиций: </a:t>
            </a:r>
            <a:r>
              <a:rPr b="0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Ресурсы, поступающие из бюджета, используются для создания общедоступных знаний и распределяются между различными учреждениями при меньших дополнительных затратах.</a:t>
            </a:r>
            <a:endParaRPr b="0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саморекламы</a:t>
            </a:r>
            <a:r>
              <a:rPr b="0" i="0" lang="en-DE" sz="11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b="0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Общественный имидж учреждения может в значительной степени выиграть от своих общедоступных и многократно используемых качественных ООР.</a:t>
            </a:r>
            <a:endParaRPr b="0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международного сотрудничества: </a:t>
            </a:r>
            <a:endParaRPr b="1" i="0" sz="1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DE" sz="1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Работа с ООР повышает узнаваемость учреждения, улучшая его репутацию на международном уровне за счет активного сотрудничества с другими учреждениями по всему миру.</a:t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3" name="Google Shape;223;gf81126334d_0_84"/>
          <p:cNvSpPr txBox="1"/>
          <p:nvPr/>
        </p:nvSpPr>
        <p:spPr>
          <a:xfrm>
            <a:off x="2205325" y="459425"/>
            <a:ext cx="4839900" cy="22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(OOР)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являются учебными, обучающими и исследовательскими материалами в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любом формате и на любом носителе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которые находятся в общественном достоянии или защищены авторским правом, которые вышли по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открытой лицензии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что обеспечивает  бесплатный доступ, повторное использование, другое целевое назначение, адаптирование и распространение другими лицами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endParaRPr b="0" i="0" sz="17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Google Shape;224;gf81126334d_0_84"/>
          <p:cNvSpPr txBox="1"/>
          <p:nvPr/>
        </p:nvSpPr>
        <p:spPr>
          <a:xfrm>
            <a:off x="493200" y="2273315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рекомендаций ЮНЕСКО об открытых образовательных ресурсах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f81126334d_0_117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gf81126334d_0_117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gf81126334d_0_117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gf81126334d_0_117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3" name="Google Shape;233;gf81126334d_0_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gf81126334d_0_1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gf81126334d_0_117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OОР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ОСНОВЫ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gf81126334d_0_117"/>
          <p:cNvSpPr txBox="1"/>
          <p:nvPr/>
        </p:nvSpPr>
        <p:spPr>
          <a:xfrm>
            <a:off x="501325" y="5044425"/>
            <a:ext cx="5122800" cy="38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учреждений</a:t>
            </a:r>
            <a:endParaRPr b="1" i="0" sz="1800" u="none" cap="none" strike="noStrike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набору студентов: </a:t>
            </a:r>
            <a:r>
              <a:rPr b="0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Использование ООР расширяет доступ к высшему образованию для нестандартных обучающихся, которые делают выбор, основываясь на качестве предлагаемых учебных материалов.</a:t>
            </a:r>
            <a:endParaRPr b="0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Укрепление связи с выпускниками: </a:t>
            </a:r>
            <a:r>
              <a:rPr b="0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Предложение выпускникам  качественных ООР помогает учебному заведению поддерживать с ними активную связь.</a:t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7" name="Google Shape;237;gf81126334d_0_117"/>
          <p:cNvSpPr txBox="1"/>
          <p:nvPr/>
        </p:nvSpPr>
        <p:spPr>
          <a:xfrm>
            <a:off x="2205325" y="459425"/>
            <a:ext cx="4839900" cy="22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(OOР)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являются учебными, обучающими и исследовательскими материалами в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любом формате и на любом носителе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которые находятся в общественном достоянии или защищены авторским правом, которые вышли по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открытой лицензии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что обеспечивает  бесплатный доступ, повторное использование, другое целевое назначение, адаптирование и распространение другими лицами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endParaRPr b="0" i="0" sz="17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8" name="Google Shape;238;gf81126334d_0_117"/>
          <p:cNvSpPr txBox="1"/>
          <p:nvPr/>
        </p:nvSpPr>
        <p:spPr>
          <a:xfrm>
            <a:off x="493200" y="2273315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рекомендаций ЮНЕСКО об открытых образовательных ресурсах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f81126334d_0_141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gf81126334d_0_141"/>
          <p:cNvSpPr/>
          <p:nvPr/>
        </p:nvSpPr>
        <p:spPr>
          <a:xfrm>
            <a:off x="259425" y="3899650"/>
            <a:ext cx="71511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gf81126334d_0_141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6" name="Google Shape;246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gf81126334d_0_141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8" name="Google Shape;248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gf81126334d_0_141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OОР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ОСНОВЫ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0" name="Google Shape;250;gf81126334d_0_1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gf81126334d_0_141"/>
          <p:cNvSpPr txBox="1"/>
          <p:nvPr/>
        </p:nvSpPr>
        <p:spPr>
          <a:xfrm>
            <a:off x="1414375" y="4052175"/>
            <a:ext cx="5895300" cy="8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всех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2" name="Google Shape;252;gf81126334d_0_141"/>
          <p:cNvSpPr/>
          <p:nvPr/>
        </p:nvSpPr>
        <p:spPr>
          <a:xfrm>
            <a:off x="-106425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gf81126334d_0_141"/>
          <p:cNvSpPr txBox="1"/>
          <p:nvPr/>
        </p:nvSpPr>
        <p:spPr>
          <a:xfrm>
            <a:off x="2065000" y="4389600"/>
            <a:ext cx="5345400" cy="49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Разблокировка 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информации: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Знаниями можно делиться в целом, с помощью лицензий открывая образовательные ресурсы для всех, кто заинтересован.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Передача знаний: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Образовательные ресурсы, созданные за счет </a:t>
            </a:r>
            <a:r>
              <a:rPr b="0" i="0" lang="en-DE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социальных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налогов, доступны общественности, могут использоваться совместно и многократно.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Обучение на протяжении жизни: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Быть в курсе последних событий и обеспечивать доступ всем к непрерывному обучению, сокращая разрыв между официальными, неофициальными и неформальными открытыми возможностями.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Достижение равенства: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Бесплатные онлайн-ресурсы упрощают предоставление знаний одинакового качества для всех, независимо от их социального и экономического статуса.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разнообразию и инклюзивности: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Материалы ООР, которыми легко делиться и к которым можно получить доступ через Интернет, являются отличным инструментом для знакомства с различными точками зрения.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Стимулирование гражданской науки: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Знания могут быть созданы каждым, а доступность материалов облегчает людям дальнейшее получение знаний.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4" name="Google Shape;254;gf81126334d_0_141"/>
          <p:cNvSpPr txBox="1"/>
          <p:nvPr/>
        </p:nvSpPr>
        <p:spPr>
          <a:xfrm>
            <a:off x="2205325" y="459425"/>
            <a:ext cx="4839900" cy="22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(OOР)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являются учебными, обучающими и исследовательскими материалами в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любом формате и на любом носителе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которые находятся в общественном достоянии или защищены авторским правом, которые вышли по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открытой лицензии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что обеспечивает  бесплатный доступ, повторное использование, другое целевое назначение, адаптирование и распространение другими лицами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endParaRPr b="0" i="0" sz="17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5" name="Google Shape;255;gf81126334d_0_141"/>
          <p:cNvSpPr txBox="1"/>
          <p:nvPr/>
        </p:nvSpPr>
        <p:spPr>
          <a:xfrm>
            <a:off x="493200" y="2273315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рекомендаций ЮНЕСКО об открытых образовательных ресурсах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f7f8b365c8_1_1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gf7f8b365c8_1_142"/>
          <p:cNvSpPr/>
          <p:nvPr/>
        </p:nvSpPr>
        <p:spPr>
          <a:xfrm>
            <a:off x="259500" y="3899650"/>
            <a:ext cx="71511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gf7f8b365c8_1_14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" name="Google Shape;263;gf7f8b365c8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gf7f8b365c8_1_1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5" name="Google Shape;265;gf7f8b365c8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gf7f8b365c8_1_1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OОР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ОСНОВЫ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7" name="Google Shape;267;gf7f8b365c8_1_1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gf7f8b365c8_1_142"/>
          <p:cNvSpPr txBox="1"/>
          <p:nvPr/>
        </p:nvSpPr>
        <p:spPr>
          <a:xfrm>
            <a:off x="1414375" y="4090088"/>
            <a:ext cx="5984100" cy="8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-DE" sz="1800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для</a:t>
            </a: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всех</a:t>
            </a:r>
            <a:endParaRPr b="1" i="0" sz="2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9" name="Google Shape;269;gf7f8b365c8_1_142"/>
          <p:cNvSpPr txBox="1"/>
          <p:nvPr/>
        </p:nvSpPr>
        <p:spPr>
          <a:xfrm>
            <a:off x="2396100" y="5139300"/>
            <a:ext cx="4589400" cy="36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Повышение качества: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Любой может поддержать повышение качества ООР, просто задавая вопросы для уточнения; отсутствие доступа означает отсутствие вопросов, отсутствие вопросов означает отсутствие сомнений, отсутствие сомнений означает отсутствие совершенствования.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Расширение границ: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- прекрасный способ поделиться знаниями через границы, что позволяет адаптировать их и сделать действительно работающими на местном уровне.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0" name="Google Shape;270;gf7f8b365c8_1_142"/>
          <p:cNvSpPr/>
          <p:nvPr/>
        </p:nvSpPr>
        <p:spPr>
          <a:xfrm>
            <a:off x="-11574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gf7f8b365c8_1_142"/>
          <p:cNvSpPr txBox="1"/>
          <p:nvPr/>
        </p:nvSpPr>
        <p:spPr>
          <a:xfrm>
            <a:off x="2205325" y="459425"/>
            <a:ext cx="4839900" cy="22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(OOР)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являются учебными, обучающими и исследовательскими материалами в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любом формате и на любом носителе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которые находятся в общественном достоянии или защищены авторским правом, которые вышли по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открытой лицензии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что обеспечивает  бесплатный доступ, повторное использование, другое целевое назначение, адаптирование и распространение другими лицами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endParaRPr b="0" i="0" sz="17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2" name="Google Shape;272;gf7f8b365c8_1_142"/>
          <p:cNvSpPr txBox="1"/>
          <p:nvPr/>
        </p:nvSpPr>
        <p:spPr>
          <a:xfrm>
            <a:off x="493200" y="2273315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рекомендаций ЮНЕСКО об открытых образовательных ресурсах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fda1e8fbd9_0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g2fda1e8fbd9_0_0"/>
          <p:cNvSpPr/>
          <p:nvPr/>
        </p:nvSpPr>
        <p:spPr>
          <a:xfrm>
            <a:off x="182325" y="3498850"/>
            <a:ext cx="7228200" cy="61950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g2fda1e8fbd9_0_0"/>
          <p:cNvSpPr/>
          <p:nvPr/>
        </p:nvSpPr>
        <p:spPr>
          <a:xfrm>
            <a:off x="2412525" y="22192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g2fda1e8fbd9_0_0"/>
          <p:cNvSpPr/>
          <p:nvPr/>
        </p:nvSpPr>
        <p:spPr>
          <a:xfrm>
            <a:off x="-1360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1" name="Google Shape;281;g2fda1e8fbd9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g2fda1e8fbd9_0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g2fda1e8fbd9_0_0"/>
          <p:cNvSpPr txBox="1"/>
          <p:nvPr/>
        </p:nvSpPr>
        <p:spPr>
          <a:xfrm>
            <a:off x="493200" y="19247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From UNESCO Recommendation on Open Educational Resources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4" name="Google Shape;284;g2fda1e8fbd9_0_0"/>
          <p:cNvSpPr txBox="1"/>
          <p:nvPr/>
        </p:nvSpPr>
        <p:spPr>
          <a:xfrm>
            <a:off x="2357725" y="459425"/>
            <a:ext cx="46293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"Open Educational Resources (OER)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are learning, teaching and research materials in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 format and medium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that reside in the public domain or are under copyright that have been released under an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license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that permit no-cost access, re-use, re-purpose, adaptation and redistribution by others."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85" name="Google Shape;285;g2fda1e8fbd9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g2fda1e8fbd9_0_0"/>
          <p:cNvSpPr txBox="1"/>
          <p:nvPr/>
        </p:nvSpPr>
        <p:spPr>
          <a:xfrm>
            <a:off x="1526075" y="3587050"/>
            <a:ext cx="58845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-DE" sz="18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-DE" sz="18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для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7" name="Google Shape;287;g2fda1e8fbd9_0_0"/>
          <p:cNvSpPr txBox="1"/>
          <p:nvPr/>
        </p:nvSpPr>
        <p:spPr>
          <a:xfrm>
            <a:off x="1526075" y="4129000"/>
            <a:ext cx="5799600" cy="55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профессионального развития</a:t>
            </a:r>
            <a:r>
              <a:rPr lang="en-DE" sz="1200"/>
              <a:t>: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Участие в координации ООР и ОО на библиотечном, институциональном, национальном или международном уровнях рассмтривается как возможность профессионального развития и путь роста за пределами "традиционных" или более устоявшихся областей знаний (например, формирование коллекций, метаданные и т.д.).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Признание профессионального партнерства:</a:t>
            </a:r>
            <a:r>
              <a:rPr lang="en-DE" sz="1200"/>
              <a:t>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Благодаря своему опыту в области открытой педагогики и открытых лицензий, библиотекари признаны педагогами и исследователями как надежные партнеры в поиске, адаптации и создании надежных образовательных ресурсов.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Развитие синергии открытой науки: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Открытая Наука и Открытое Образование часто сепарированы, знания сконцентриованы в рамках компетенций разных специалистов. Библиотекари способны объединить эти две области за счет холистического подхода к Отрытости, продвигая развитие культуры открытости в учреждении/академическом сообществе.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сотрудничеству и обмену знаниями</a:t>
            </a:r>
            <a:r>
              <a:rPr lang="en-DE" sz="1200"/>
              <a:t>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играют важную роль в продвижении сотрудничества, курируя открытые ресурсы, организуя тренинги и семинары по темам открытого образования, а также, создавая сообщества практиков открытого образования, что способстует расширению профессиональныых связей.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Сокращение расходов:</a:t>
            </a:r>
            <a:r>
              <a:rPr lang="en-DE" sz="1200"/>
              <a:t>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Экономия библиотечных бюджетов на приобретении дорогих и ограничительных лицензий на коммерческие продукты, а также при консультировании преподавателей и студентов по альтернативам ООР для учебной литературы. Это преимущество способствует необходимому переходу библиотек и университетов на открытый доступ в долгосрочной перспективе.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fda1e8fbd9_0_1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g2fda1e8fbd9_0_14"/>
          <p:cNvSpPr/>
          <p:nvPr/>
        </p:nvSpPr>
        <p:spPr>
          <a:xfrm>
            <a:off x="182325" y="3498850"/>
            <a:ext cx="7228200" cy="61950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g2fda1e8fbd9_0_14"/>
          <p:cNvSpPr/>
          <p:nvPr/>
        </p:nvSpPr>
        <p:spPr>
          <a:xfrm>
            <a:off x="2412525" y="22192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g2fda1e8fbd9_0_14"/>
          <p:cNvSpPr/>
          <p:nvPr/>
        </p:nvSpPr>
        <p:spPr>
          <a:xfrm>
            <a:off x="-1360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6" name="Google Shape;296;g2fda1e8fbd9_0_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g2fda1e8fbd9_0_1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g2fda1e8fbd9_0_14"/>
          <p:cNvSpPr txBox="1"/>
          <p:nvPr/>
        </p:nvSpPr>
        <p:spPr>
          <a:xfrm>
            <a:off x="493200" y="19247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From UNESCO Recommendation on Open Educational Resources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9" name="Google Shape;299;g2fda1e8fbd9_0_14"/>
          <p:cNvSpPr txBox="1"/>
          <p:nvPr/>
        </p:nvSpPr>
        <p:spPr>
          <a:xfrm>
            <a:off x="2357725" y="459425"/>
            <a:ext cx="46293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"Open Educational Resources (OER)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are learning, teaching and research materials in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 format and medium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that reside in the public domain or are under copyright that have been released under an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license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that permit no-cost access, re-use, re-purpose, adaptation and redistribution by others."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00" name="Google Shape;300;g2fda1e8fbd9_0_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g2fda1e8fbd9_0_14"/>
          <p:cNvSpPr txBox="1"/>
          <p:nvPr/>
        </p:nvSpPr>
        <p:spPr>
          <a:xfrm>
            <a:off x="1526075" y="3587050"/>
            <a:ext cx="58845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-DE" sz="18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-DE" sz="18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800" u="none" cap="none" strike="noStrike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для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2" name="Google Shape;302;g2fda1e8fbd9_0_14"/>
          <p:cNvSpPr txBox="1"/>
          <p:nvPr/>
        </p:nvSpPr>
        <p:spPr>
          <a:xfrm>
            <a:off x="1526075" y="4281400"/>
            <a:ext cx="5799600" cy="52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Привлечение новых библиотекарей в профессию: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Сильная связь между Открытым Образованием и социальной справедливостью делает библиотечное дело привлекательным выбором в качестве профессии для начинающих профессионалов и новых библиотечных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сообществ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Расширение признания: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Разработчики и пользователи ООР завоевывают популярность во всем мире благодаря своим работам, пропагандирующим открытость и другие универсальные ценности. Благодаря ООР, роль библиотекарей/информационных специалистов, как кураторов образовательных материалов, и без того ценная, становится еще более значимой.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Расширение влияния и охвата: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Помощь в расширении сферы деятельности и влияния библиотекарей за пределами их собственного учреждения.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Вклад в достижение ЦУР: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Помощь при достижении ЦУР через более конкретный и измеримый вклад.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Согласование со стратегией (DEI: Diversity, Equity, Inclusion):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используют Открытое Образование в качестве стратегического инструмента для достижения целей равенства, разнообразия и инклюзивности, обеспечивая доступность и инклюзивность среды обучения для всех.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коллег и взаимная поддержка: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культивируют образование на протяжении всей жизни, предоставляя разнообразные образовательные возможности и способствуя взаимной поддержке в пределах сообществ.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10fd37d023f_0_0"/>
          <p:cNvSpPr txBox="1"/>
          <p:nvPr/>
        </p:nvSpPr>
        <p:spPr>
          <a:xfrm>
            <a:off x="569401" y="5472700"/>
            <a:ext cx="6418200" cy="18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DE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“Russian_OE Benefits - ENOEL Toolkit” is an adaptation of “An ENOEL Toolkit” (version 4) published as of </a:t>
            </a:r>
            <a:r>
              <a:rPr lang="en-DE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September 2024 </a:t>
            </a:r>
            <a:r>
              <a:rPr lang="en-DE" sz="10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-DE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b="0" i="0" lang="en-DE" sz="1000" u="none" cap="none" strike="noStrike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en-DE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-DE" sz="10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-DE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Russian.”</a:t>
            </a:r>
            <a:endParaRPr b="0" i="0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DE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Special thanks to Elena Tsukanova, Anna Kozik and Maya Senko for the Russian translation.</a:t>
            </a:r>
            <a:endParaRPr b="0" i="0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08" name="Google Shape;308;g10fd37d023f_0_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g10fd37d023f_0_0"/>
          <p:cNvSpPr txBox="1"/>
          <p:nvPr/>
        </p:nvSpPr>
        <p:spPr>
          <a:xfrm>
            <a:off x="1226600" y="1065775"/>
            <a:ext cx="3029100" cy="14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5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OOP</a:t>
            </a:r>
            <a:br>
              <a:rPr b="1" i="0" lang="en-DE" sz="5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5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ОСНОВЫ</a:t>
            </a:r>
            <a:endParaRPr b="0" i="0" sz="5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g10fd37d023f_0_0"/>
          <p:cNvSpPr txBox="1"/>
          <p:nvPr/>
        </p:nvSpPr>
        <p:spPr>
          <a:xfrm>
            <a:off x="198900" y="4595025"/>
            <a:ext cx="71004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ИНСТРУМЕНТЫ ЕСБОО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11" name="Google Shape;311;g10fd37d023f_0_0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g10fd37d023f_0_0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2088869" y="73571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g10fd37d023f_0_0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f8a48c4d7a_0_21"/>
          <p:cNvSpPr txBox="1"/>
          <p:nvPr/>
        </p:nvSpPr>
        <p:spPr>
          <a:xfrm>
            <a:off x="223375" y="1531275"/>
            <a:ext cx="7162500" cy="91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Это набор инструментов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(слайды, буклеты и карточки), 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подготовленный </a:t>
            </a:r>
            <a:r>
              <a:rPr b="0" i="0" lang="en-DE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Европейской сетью библиотекарей открытого образования (ENOEL)</a:t>
            </a:r>
            <a:r>
              <a:rPr b="0" i="0" lang="en-DE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Инструментарий направлен на повышение осведомленности о важности открытого образования (ОО) и указывает на преимущества ООР для студентов, преподавателей, учреждений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общества и библиотекарей.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Этот комплект содержит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шаблоны листовок.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Вы можете использовать шаблоны непосредственно в их нынешнем виде или адаптировать их под свои конкретные потребности. 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 использовании шаблона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просто загрузите набор слайдов или отдельный слайд, который вы хотите использовать, и распечатайте.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Если вы хотите адаптировать шаблон к своим потребностям, вам необходимо: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300"/>
              <a:buFont typeface="Open Sans"/>
              <a:buChar char="-"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Загрузить инструмент, который вы хотите использовать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300"/>
              <a:buFont typeface="Open Sans"/>
              <a:buChar char="-"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Адаптировать его к вашим потребностям (добавьте логотип вашей организации и внесите любые другие изменения, которые вы сочтете подходящими)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300"/>
              <a:buFont typeface="Open Sans"/>
              <a:buChar char="-"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Убедиться, что в адаптированной версии есть примечание, гласящее: “Эта работа является производной от [название файла (например, Russian_2. OE Benefits - ENOEL leaflets)] [ссылка на исходный источник: </a:t>
            </a:r>
            <a:r>
              <a:rPr lang="en-DE" sz="13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https://doi.org/10.5281/zenodo.5568482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 от  </a:t>
            </a:r>
            <a:r>
              <a:rPr b="0" i="0" lang="en-DE" sz="1300" u="sng" cap="none" strike="noStrik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b="0" i="0" lang="en-DE" sz="13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CC BY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.” 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Ниже вы найдете краткое описание того, как организован набор, и рекомендации по использованию для конкретных страниц. Это только предложения; мы рекомендуем вам выбирать и создавать инструменты, адаптированные к вашим потребностям. 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 слайде 3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приведен пример того, как можно адаптировать шаблон, включая размещение логотипа вашей организации и указание об атрибуции.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 слайдах 4-1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5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показаны преимущества ОО для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пяти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различных заинтересованных сторон: студентов (желтый фон), преподавателей (оранжевый фон), учреждений (бирюзовый фон)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для всех (белый фон) и для библиотекраей (голубой фон).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Вы можете использовать их для обращения к этим конкретным заинтересованным сторонам.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Начальные слайды для каждой из групп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(слайды 4, 7, 10, 12, 14) показывают, какие преимущества ENOEL считает наиболее важными для каждой группы. На остальных слайдах в каждой группе перечислены другие преимущества (слайды 5-6 для студентов, 8-9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для преподавателей, 11 для учреждений, 13 для всех)и 15 для библиотекарей).</a:t>
            </a:r>
            <a:endParaRPr b="0" i="0" sz="13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6" name="Google Shape;96;gf8a48c4d7a_0_2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69400" y="304481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gf8a48c4d7a_0_21"/>
          <p:cNvSpPr txBox="1"/>
          <p:nvPr/>
        </p:nvSpPr>
        <p:spPr>
          <a:xfrm>
            <a:off x="591700" y="404750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OOР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ОСНОВЫ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gf8a48c4d7a_0_21"/>
          <p:cNvSpPr txBox="1"/>
          <p:nvPr/>
        </p:nvSpPr>
        <p:spPr>
          <a:xfrm>
            <a:off x="2435825" y="404750"/>
            <a:ext cx="42486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Добро пожаловать в инструментарий  преимуществ Открытого Образования! 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f7f8b365c8_2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gf7f8b365c8_2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f7f8b365c8_2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7f8b365c8_2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gf7f8b365c8_2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gf7f8b365c8_2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gf7f8b365c8_2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OOР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ОСНОВЫ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gf7f8b365c8_2_0"/>
          <p:cNvSpPr txBox="1"/>
          <p:nvPr/>
        </p:nvSpPr>
        <p:spPr>
          <a:xfrm>
            <a:off x="5773325" y="9997650"/>
            <a:ext cx="15180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your logo here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gf7f8b365c8_2_0"/>
          <p:cNvSpPr txBox="1"/>
          <p:nvPr/>
        </p:nvSpPr>
        <p:spPr>
          <a:xfrm>
            <a:off x="371280" y="2898735"/>
            <a:ext cx="21549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DE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Эта работа является производной от </a:t>
            </a:r>
            <a:r>
              <a:rPr b="0" i="0" lang="en-DE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“Russian_2.</a:t>
            </a:r>
            <a:r>
              <a:rPr b="0" i="0" lang="en-DE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OE Benefits - ENOEL leaflets” </a:t>
            </a:r>
            <a:r>
              <a:rPr lang="en-DE" sz="9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https://doi.org/10.5281/zenodo.5568482</a:t>
            </a:r>
            <a:r>
              <a:rPr b="0" i="0" lang="en-DE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b="0" i="0" lang="en-DE" sz="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 </a:t>
            </a:r>
            <a:r>
              <a:rPr b="0" i="0" lang="en-DE" sz="9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b="0" i="0" lang="en-DE" sz="900" u="sng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900" u="none" cap="none" strike="noStrike">
              <a:solidFill>
                <a:srgbClr val="34C3E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2" name="Google Shape;112;gf7f8b365c8_2_0"/>
          <p:cNvSpPr txBox="1"/>
          <p:nvPr/>
        </p:nvSpPr>
        <p:spPr>
          <a:xfrm>
            <a:off x="493200" y="3938375"/>
            <a:ext cx="5142600" cy="55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Обеспечение постоянного доступа: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Студенты смогут получать доступ к ресурсам даже после того, как они закончат свой курс.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участия: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могут быть адаптированы под нужды студентов, учитывая  профиль, ситуации и потребности на разных уровнях.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Продвижение  разнообразия в обучении: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Обеспечение возможностей многократного использования  открытых образов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ательных ресурсов (ООР)  из любой точки в любое время, а также с различных устройств и форматов. ООР также поддерживают как неформальноую так и менее формальную образовательную среду.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обучению на протяжении всей жизни: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доступны для всех желающих, любого возраста, в любое время, независимо от того, когда возникнет желание чему-то научиться или вспомнить информацию.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Экономия затрат: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Высокие цены могут привести к тому, что студенты будут использовать более старые версии определенных публикаций; ООР позволяют избежать этого.</a:t>
            </a:r>
            <a:endParaRPr b="0" i="0" sz="13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gf7f8b365c8_2_0"/>
          <p:cNvSpPr txBox="1"/>
          <p:nvPr/>
        </p:nvSpPr>
        <p:spPr>
          <a:xfrm>
            <a:off x="5148425" y="2610488"/>
            <a:ext cx="2295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ПРИМЕР АДАПТАЦИИ ПОД ВАШИ ПОТРЕБНОСТИ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gf7f8b365c8_2_0"/>
          <p:cNvSpPr txBox="1"/>
          <p:nvPr/>
        </p:nvSpPr>
        <p:spPr>
          <a:xfrm>
            <a:off x="3374000" y="2818835"/>
            <a:ext cx="1755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Добавьте указание об атрибуции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f7f8b365c8_2_0"/>
          <p:cNvSpPr/>
          <p:nvPr/>
        </p:nvSpPr>
        <p:spPr>
          <a:xfrm>
            <a:off x="2391010" y="3005420"/>
            <a:ext cx="743700" cy="4002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gf7f8b365c8_2_0"/>
          <p:cNvSpPr/>
          <p:nvPr/>
        </p:nvSpPr>
        <p:spPr>
          <a:xfrm>
            <a:off x="6458675" y="8743625"/>
            <a:ext cx="446100" cy="8313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f7f8b365c8_2_0"/>
          <p:cNvSpPr txBox="1"/>
          <p:nvPr/>
        </p:nvSpPr>
        <p:spPr>
          <a:xfrm>
            <a:off x="3637025" y="9574925"/>
            <a:ext cx="3654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Добавьте логотип вашей организации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f7f8b365c8_2_0"/>
          <p:cNvSpPr txBox="1"/>
          <p:nvPr/>
        </p:nvSpPr>
        <p:spPr>
          <a:xfrm>
            <a:off x="2205325" y="459425"/>
            <a:ext cx="4839900" cy="22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(OOР)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являются учебными, обучающими и исследовательскими материалами в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любом формате и на любом носителе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которые находятся в общественном достоянии или защищены авторским правом, которые вышли по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открытой лицензии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что обеспечивает  бесплатный доступ, повторное использование, другое целевое назначение, адаптирование и распространение другими лицами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endParaRPr b="0" i="0" sz="17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9" name="Google Shape;119;gf7f8b365c8_2_0"/>
          <p:cNvSpPr txBox="1"/>
          <p:nvPr/>
        </p:nvSpPr>
        <p:spPr>
          <a:xfrm>
            <a:off x="493200" y="2273315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рекомендаций ЮНЕСКО об открытых образовательных ресурсах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8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f8a48c4d7a_0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f8a48c4d7a_0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gf8a48c4d7a_0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f8a48c4d7a_0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gf8a48c4d7a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gf8a48c4d7a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gf8a48c4d7a_0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OОР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ОСНОВЫ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gf8a48c4d7a_0_0"/>
          <p:cNvSpPr txBox="1"/>
          <p:nvPr/>
        </p:nvSpPr>
        <p:spPr>
          <a:xfrm>
            <a:off x="2205325" y="459425"/>
            <a:ext cx="4839900" cy="22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(OOР)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являются учебными, обучающими и исследовательскими материалами в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любом формате и на любом носителе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которые находятся в общественном достоянии или защищены авторским правом, которые вышли по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открытой лицензии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что обеспечивает  бесплатный доступ, повторное использование, другое целевое назначение, адаптирование и распространение другими лицами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endParaRPr b="0" i="0" sz="17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2" name="Google Shape;132;gf8a48c4d7a_0_0"/>
          <p:cNvSpPr txBox="1"/>
          <p:nvPr/>
        </p:nvSpPr>
        <p:spPr>
          <a:xfrm>
            <a:off x="493200" y="2273315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рекомендаций ЮНЕСКО об открытых образовательных ресурсах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3" name="Google Shape;133;gf8a48c4d7a_0_0"/>
          <p:cNvSpPr txBox="1"/>
          <p:nvPr/>
        </p:nvSpPr>
        <p:spPr>
          <a:xfrm>
            <a:off x="493200" y="3938375"/>
            <a:ext cx="5142600" cy="55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Обеспечение постоянного доступа: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Студенты смогут получать доступ к ресурсам даже после того, как они закончат свой курс.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участия: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могут быть адаптированы под нужды студентов, учитывая  профиль, ситуации и потребности на разных уровнях.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Продвижение  разнообразия в обучении: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Обеспечение возможностей многократного использования  открытых образов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ательных ресурсов (ООР)  из любой точки в любое время, а также с различных устройств и форматов. ООР также поддерживают как неформальноую так и менее формальную образовательную среду.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обучению на протяжении всей жизни: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доступны для всех желающих, любого возраста, в любое время, независимо от того, когда возникнет желание чему-то научиться или вспомнить информацию.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Экономия затрат: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Высокие цены могут привести к тому, что студенты будут использовать более старые версии определенных публикаций; ООР позволяют избежать этого.</a:t>
            </a:r>
            <a:endParaRPr b="0" i="0" sz="13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f81126334d_0_6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f81126334d_0_6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gf81126334d_0_6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gf81126334d_0_6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gf81126334d_0_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gf81126334d_0_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f81126334d_0_6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OОР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ОСНОВЫ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gf81126334d_0_6"/>
          <p:cNvSpPr txBox="1"/>
          <p:nvPr/>
        </p:nvSpPr>
        <p:spPr>
          <a:xfrm>
            <a:off x="493200" y="4120575"/>
            <a:ext cx="5142600" cy="53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Расширение возможностей в обучении: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Студенты, использующие открытые образовательные ресурсы (ООР),   в большей степени успешны, чем студенты, которые используют только  традиционные материалы.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Гарантия готовности: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 могут быть доступны с самого начала курсов, а это значит, что студенты могут сразу же приступить к работе с ними.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Повышение качества: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Открытые образовательные ресурсы (ООР) способствуют повышению качества и непрерывному обновлению, а также быстрому распространению предоставляемой информации, что обеспечивает ее актуальность. 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Поощрение практики открытого доступа: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Студенты могут быть признаны частью авторской команды и оценены за их работу и навыки.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gf81126334d_0_6"/>
          <p:cNvSpPr txBox="1"/>
          <p:nvPr/>
        </p:nvSpPr>
        <p:spPr>
          <a:xfrm>
            <a:off x="2205325" y="459425"/>
            <a:ext cx="4839900" cy="22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(OOР)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являются учебными, обучающими и исследовательскими материалами в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любом формате и на любом носителе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которые находятся в общественном достоянии или защищены авторским правом, которые вышли по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открытой лицензии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что обеспечивает  бесплатный доступ, повторное использование, другое целевое назначение, адаптирование и распространение другими лицами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endParaRPr b="0" i="0" sz="17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Google Shape;147;gf81126334d_0_6"/>
          <p:cNvSpPr txBox="1"/>
          <p:nvPr/>
        </p:nvSpPr>
        <p:spPr>
          <a:xfrm>
            <a:off x="493200" y="2273315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рекомендаций ЮНЕСКО об открытых образовательных ресурсах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f81126334d_0_2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f81126334d_0_23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f81126334d_0_23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5" name="Google Shape;155;gf81126334d_0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gf81126334d_0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gf81126334d_0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OОР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ОСНОВЫ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gf81126334d_0_23"/>
          <p:cNvSpPr txBox="1"/>
          <p:nvPr/>
        </p:nvSpPr>
        <p:spPr>
          <a:xfrm>
            <a:off x="2205325" y="459425"/>
            <a:ext cx="4839900" cy="22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(OOР)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являются учебными, обучающими и исследовательскими материалами в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любом формате и на любом носителе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которые находятся в общественном достоянии или защищены авторским правом, которые вышли по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открытой лицензии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что обеспечивает  бесплатный доступ, повторное использование, другое целевое назначение, адаптирование и распространение другими лицами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endParaRPr b="0" i="0" sz="17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9" name="Google Shape;159;gf81126334d_0_23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gf81126334d_0_23"/>
          <p:cNvSpPr txBox="1"/>
          <p:nvPr/>
        </p:nvSpPr>
        <p:spPr>
          <a:xfrm>
            <a:off x="493200" y="2273315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рекомендаций ЮНЕСКО об открытых образовательных ресурсах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Google Shape;161;gf81126334d_0_23"/>
          <p:cNvSpPr txBox="1"/>
          <p:nvPr/>
        </p:nvSpPr>
        <p:spPr>
          <a:xfrm>
            <a:off x="417000" y="4203375"/>
            <a:ext cx="57642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endParaRPr b="1" i="0" sz="2000" u="none" cap="none" strike="noStrike">
              <a:solidFill>
                <a:srgbClr val="FFDE59"/>
              </a:solidFill>
              <a:highlight>
                <a:srgbClr val="6AA84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Больше, чем просто бесплатно: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= бесплатно + права доступа.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Гарантия лучшего образования=гарантия лучшего будущего: </a:t>
            </a:r>
            <a:r>
              <a:rPr b="0" i="0" lang="en-DE" sz="14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Цель в области устойчивого развития (ЦУР) 4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(«Обеспечение всеохватывающего и одинаково качественного образования и продвижение возможности обучения на протяжении всей жизни для всех»).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Улучшение понимания: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студенты могут пересматривать концепции/идеи, используя другой набор ресурсов (т. е. воспроизводить одну и ту же концепцию, используя другое объяснение).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Совместное творчество: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предоставляют студентам возможность стать партнерами в совместном творчестве, польза от которого очевидна всем.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f81126334d_0_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gf81126334d_0_42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gf81126334d_0_4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gf81126334d_0_42"/>
          <p:cNvSpPr/>
          <p:nvPr/>
        </p:nvSpPr>
        <p:spPr>
          <a:xfrm>
            <a:off x="-1168475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0" name="Google Shape;170;gf81126334d_0_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gf81126334d_0_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OОР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ОСНОВЫ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2" name="Google Shape;172;gf81126334d_0_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gf81126334d_0_42"/>
          <p:cNvSpPr txBox="1"/>
          <p:nvPr/>
        </p:nvSpPr>
        <p:spPr>
          <a:xfrm>
            <a:off x="1906050" y="4870950"/>
            <a:ext cx="4987200" cy="458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Возможность адаптации: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Преподаватели могут (частично или полностью) настраивать ООР, создавая лучшие учебные  комплекты материалов для любого учебного процесса, непрерывно улучшая  качество ООР.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Обеспечение открытой педагогики: 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 помощью ООР студенты глубоко вовлечены в образовательный процесс и в создание учебных материалов, по сути, делая их своими собственными, под руководством преподавателя.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Повышение репутации: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Качество ООР повышает репутацию преподавателя на местном и глобальном уровнях, предлагая в то же время новые возможности для сотрудничества с коллегами по всему миру.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Уменьшение рабочей нагрузки: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Преподавателям не нужно каждый раз изобретать велосипед, они могут повторно использовать то, что уже существует.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Творческое вдохновение: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- это способ получить новые идеи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4" name="Google Shape;174;gf81126334d_0_42"/>
          <p:cNvSpPr txBox="1"/>
          <p:nvPr/>
        </p:nvSpPr>
        <p:spPr>
          <a:xfrm>
            <a:off x="2205325" y="459425"/>
            <a:ext cx="4839900" cy="22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(OOР)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являются учебными, обучающими и исследовательскими материалами в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любом формате и на любом носителе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которые находятся в общественном достоянии или защищены авторским правом, которые вышли по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открытой лицензии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что обеспечивает  бесплатный доступ, повторное использование, другое целевое назначение, адаптирование и распространение другими лицами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endParaRPr b="0" i="0" sz="17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Google Shape;175;gf81126334d_0_42"/>
          <p:cNvSpPr txBox="1"/>
          <p:nvPr/>
        </p:nvSpPr>
        <p:spPr>
          <a:xfrm>
            <a:off x="493200" y="2273315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рекомендаций ЮНЕСКО об открытых образовательных ресурсах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gf81126334d_0_42"/>
          <p:cNvSpPr txBox="1"/>
          <p:nvPr/>
        </p:nvSpPr>
        <p:spPr>
          <a:xfrm>
            <a:off x="1676250" y="4057475"/>
            <a:ext cx="54048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преподавателей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f7f8b365c8_1_2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gf7f8b365c8_1_23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f7f8b365c8_1_23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gf7f8b365c8_1_23"/>
          <p:cNvSpPr/>
          <p:nvPr/>
        </p:nvSpPr>
        <p:spPr>
          <a:xfrm>
            <a:off x="-1168475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5" name="Google Shape;185;gf7f8b365c8_1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gf7f8b365c8_1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7" name="Google Shape;187;gf7f8b365c8_1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f7f8b365c8_1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OОР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ОСНОВЫ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gf7f8b365c8_1_23"/>
          <p:cNvSpPr txBox="1"/>
          <p:nvPr/>
        </p:nvSpPr>
        <p:spPr>
          <a:xfrm>
            <a:off x="1876275" y="4978950"/>
            <a:ext cx="5104800" cy="41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Поощрение активных подходов к обучению: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Преподаватели могут разрабатывать разнообразные практические стратегии для обучения на практике, основанные на изменении/адаптации ООР.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Развитие сотрудничества: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Обратная связь между коллегами, студенческое сотрудничество и привлечение экспертов усиливаются и обогащают преподавателей благодаря процессу, осуществляемому с помощью открытых лицензий.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инноваций: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предлагают возможности для повышения качества преподавания и учебных материалов, позволяя другим использовать их и предоставлять конструктивную обратную связь.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Сохранение достояния: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Процесс повторного использования, инициированного ООР, продолжается даже после выхода на пенсию.</a:t>
            </a:r>
            <a:endParaRPr b="1" i="0" sz="2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0" name="Google Shape;190;gf7f8b365c8_1_23"/>
          <p:cNvSpPr txBox="1"/>
          <p:nvPr/>
        </p:nvSpPr>
        <p:spPr>
          <a:xfrm>
            <a:off x="1676250" y="4057475"/>
            <a:ext cx="54048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преподавателей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1" name="Google Shape;191;gf7f8b365c8_1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gf7f8b365c8_1_23"/>
          <p:cNvSpPr txBox="1"/>
          <p:nvPr/>
        </p:nvSpPr>
        <p:spPr>
          <a:xfrm>
            <a:off x="2205325" y="459425"/>
            <a:ext cx="4839900" cy="22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(OOР)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являются учебными, обучающими и исследовательскими материалами в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любом формате и на любом носителе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которые находятся в общественном достоянии или защищены авторским правом, которые вышли по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открытой лицензии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что обеспечивает  бесплатный доступ, повторное использование, другое целевое назначение, адаптирование и распространение другими лицами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endParaRPr b="0" i="0" sz="17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Google Shape;193;gf7f8b365c8_1_23"/>
          <p:cNvSpPr txBox="1"/>
          <p:nvPr/>
        </p:nvSpPr>
        <p:spPr>
          <a:xfrm>
            <a:off x="493200" y="2273315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рекомендаций ЮНЕСКО об открытых образовательных ресурсах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f81126334d_0_6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f81126334d_0_64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gf81126334d_0_6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1" name="Google Shape;201;gf81126334d_0_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gf81126334d_0_6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3" name="Google Shape;203;gf81126334d_0_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gf81126334d_0_6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OОР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ОСНОВЫ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5" name="Google Shape;205;gf81126334d_0_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gf81126334d_0_64"/>
          <p:cNvSpPr/>
          <p:nvPr/>
        </p:nvSpPr>
        <p:spPr>
          <a:xfrm>
            <a:off x="-1173375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gf81126334d_0_64"/>
          <p:cNvSpPr txBox="1"/>
          <p:nvPr/>
        </p:nvSpPr>
        <p:spPr>
          <a:xfrm>
            <a:off x="1988800" y="5104175"/>
            <a:ext cx="48399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Расширение выбора: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Учебники, распространяемые по открытой лицензии, расширяют ресурсы преподавателей и могут гарантировать такой же высокий уровень качества, как и традиционные учебники.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Расширение академической свободы: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лицензии ООР позволяют преподавателям регулярно изменять и обновлять учебные ресурсы для своих курсов.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Демонстрация инноваций и творчества: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Креативность преподавателей может произвести впечатление на потенциальных студентов и спонсоров. Это поможет увеличить набор студентов на определенные курсы и повысить ценность отдельных преподавателей.</a:t>
            </a:r>
            <a:endParaRPr b="0" i="0" sz="2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8" name="Google Shape;208;gf81126334d_0_64"/>
          <p:cNvSpPr txBox="1"/>
          <p:nvPr/>
        </p:nvSpPr>
        <p:spPr>
          <a:xfrm>
            <a:off x="2205325" y="459425"/>
            <a:ext cx="4839900" cy="22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(OOР)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являются учебными, обучающими и исследовательскими материалами в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любом формате и на любом носителе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которые находятся в общественном достоянии или защищены авторским правом, которые вышли по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открытой лицензии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что обеспечивает  бесплатный доступ, повторное использование, другое целевое назначение, адаптирование и распространение другими лицами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endParaRPr b="0" i="0" sz="17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9" name="Google Shape;209;gf81126334d_0_64"/>
          <p:cNvSpPr txBox="1"/>
          <p:nvPr/>
        </p:nvSpPr>
        <p:spPr>
          <a:xfrm>
            <a:off x="493200" y="2273315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Из рекомендаций ЮНЕСКО об открытых образовательных ресурсах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0" name="Google Shape;210;gf81126334d_0_64"/>
          <p:cNvSpPr txBox="1"/>
          <p:nvPr/>
        </p:nvSpPr>
        <p:spPr>
          <a:xfrm>
            <a:off x="1676250" y="4057475"/>
            <a:ext cx="54048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преподавателей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2021-07-01T10:24:04Z</dcterms:created>
  <dc:creator>Agata Morka</dc:creator>
</cp:coreProperties>
</file>